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6" r:id="rId1"/>
  </p:sldMasterIdLst>
  <p:notesMasterIdLst>
    <p:notesMasterId r:id="rId27"/>
  </p:notesMasterIdLst>
  <p:sldIdLst>
    <p:sldId id="256" r:id="rId2"/>
    <p:sldId id="279" r:id="rId3"/>
    <p:sldId id="257" r:id="rId4"/>
    <p:sldId id="259" r:id="rId5"/>
    <p:sldId id="258" r:id="rId6"/>
    <p:sldId id="260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2" r:id="rId15"/>
    <p:sldId id="269" r:id="rId16"/>
    <p:sldId id="270" r:id="rId17"/>
    <p:sldId id="273" r:id="rId18"/>
    <p:sldId id="271" r:id="rId19"/>
    <p:sldId id="278" r:id="rId20"/>
    <p:sldId id="281" r:id="rId21"/>
    <p:sldId id="282" r:id="rId22"/>
    <p:sldId id="283" r:id="rId23"/>
    <p:sldId id="280" r:id="rId24"/>
    <p:sldId id="274" r:id="rId25"/>
    <p:sldId id="277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173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99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6CDF69-D9FB-4E48-813D-3E3D547B7197}" type="datetimeFigureOut">
              <a:rPr lang="en-GB" smtClean="0"/>
              <a:t>01/12/2025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0F0BAF-A7CC-42F6-BA05-9EE3374D582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73119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0F0BAF-A7CC-42F6-BA05-9EE3374D5828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63619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70D236-E22C-DF3D-072D-0F2AB201D0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E7AA680-29B3-33CC-207D-2F94E6D0CE2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8971F2D-EB53-F2A9-B59D-566236839B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7AD739-7CC7-FB69-7FF1-90C1E33600F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0F0BAF-A7CC-42F6-BA05-9EE3374D5828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8435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735C54-59A0-6AE1-656E-C05AFA91F5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6656BD8-965E-7F04-8FFE-EF54D4FC13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0610661-BC53-D684-D0D8-A28F908B31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85B875-23FC-7C8C-4C21-35A1D79B67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0F0BAF-A7CC-42F6-BA05-9EE3374D5828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29971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22DD57-A8FE-5D33-9E7A-2F65104E69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0728AF0-D92E-F80D-F36E-EA4A8EB78E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FC08DA5-8766-8146-60BE-5918F0509A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62EDD0-D148-6FE1-7F3C-BA8FA4A23F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0F0BAF-A7CC-42F6-BA05-9EE3374D5828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28088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F69B13-A674-BC7C-79CA-156C1C3C79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18EF035-EC3E-9015-47D4-AAC611D075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3CBBCDE-2B12-1A88-CCCE-9118115FDB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CA2F3C-4ABF-68BF-D513-2F1D52581B6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0F0BAF-A7CC-42F6-BA05-9EE3374D5828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81500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BF7220-198B-7026-86D2-24CD119192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6DC86E0-77A4-831E-C795-598EA2E8EEC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B37AB1E-42E3-08E6-D30F-0B85768A8E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2212F8-F63A-3129-690F-BD3EBAF978B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0F0BAF-A7CC-42F6-BA05-9EE3374D5828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01618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D3C86F-188E-FEE6-9E8E-15929F9E03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25DC500-7663-1A8B-F9FC-F059F4021BD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175024E-4D61-D1E9-20F5-591D747F11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543AF5-EF13-F0A7-2B06-D5878A8766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0F0BAF-A7CC-42F6-BA05-9EE3374D5828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56518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6055D1-4FC7-36E0-3384-49FE503EF5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6F12243-5178-44C9-18A4-7BE99A2BCD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0D8EF03-EF47-CBBF-3951-A4DEE736D9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98E141-BDC1-79E3-CC70-4098CADEFC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0F0BAF-A7CC-42F6-BA05-9EE3374D5828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27763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88AACC-F1A7-593D-51F9-D3D6F38CBD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9EAAFD-DF33-3A5D-F1AB-10C72A3C37C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758C4A2-0B33-584C-FE65-3959229B76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C83EBB-2E3F-F076-4783-A971C2098E4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0F0BAF-A7CC-42F6-BA05-9EE3374D5828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03376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377BDE-D8C4-443B-C468-2D090A68A8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3FB4C2E-CC99-879C-C8DC-C0C3433B34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5261D6A-D45C-E9CE-D3A2-8F17501A2D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F2AFFC-E1F0-629E-9F35-BA1423689AF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0F0BAF-A7CC-42F6-BA05-9EE3374D5828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676412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C6029B-E71F-8EC4-09B4-F77494D718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5C13FA1-AB67-2AE9-5AF0-80128F550C0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B22A263-F79E-89DE-838E-FD3DB4C786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B09F5E-E96B-FBA6-8C81-A22CE693FB5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0F0BAF-A7CC-42F6-BA05-9EE3374D5828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3047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D82982-7DB2-F7A4-9205-D6B42ADD04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E7D18C9-F06B-BE37-87B3-E044D30943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4E44770-8A6A-5837-C3EB-3EA0FB11D1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EE056B-D6FB-3D4B-6921-93BF0F462AB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0F0BAF-A7CC-42F6-BA05-9EE3374D5828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305496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380B83-483C-9B46-490D-E6C38B7BF7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B4EF360-3654-4BA2-EEFC-C7826C990C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06F1880-E834-8BBA-53D3-AC10F54726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1360B6-B897-1C6A-9C3B-CB2A779BC5D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0F0BAF-A7CC-42F6-BA05-9EE3374D5828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64396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C833EE-9FDF-67C1-FDAF-2D8FDCF0C1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6230322-B3DF-759A-2217-F6AC818016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C71A504-A63F-4AD2-54CF-A648C60C01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493D29-3B9F-7B3D-9ADB-CC2ABC7BB2C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0F0BAF-A7CC-42F6-BA05-9EE3374D5828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05631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A7C058-7252-440C-CF05-0AE240D4DF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1F2355F-E82E-3596-CB53-14AF722565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A50E606-A131-B760-77AE-7E69C3143E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80AE2A-27DD-239F-CDEC-355AA89C957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0F0BAF-A7CC-42F6-BA05-9EE3374D5828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76345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FD5A55-1349-C97E-C904-D7BDFC9356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034A3B7-1D4A-D749-8A9A-478D6CB6B1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62780D5-0183-D1EF-375A-84C9B22261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F8A634-204A-C2B5-323B-4945D051B59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0F0BAF-A7CC-42F6-BA05-9EE3374D5828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946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E8867D-F7BB-2397-E991-E045C4E172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C415763-D7CB-A134-594D-0D85D27E15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FB6C3C8-1662-2AC5-4FF5-FF852657AD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22F385-15B3-42DB-1386-DC32E6C336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0F0BAF-A7CC-42F6-BA05-9EE3374D5828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04900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699D14-A8FA-A2A0-710A-45C8CE4F39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7BE4D68-3D90-4B93-CFF9-88456EA3BB2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98CCF18-B1C3-5601-CC24-13090F6F95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623827-7DF6-F80A-02E3-FEBB21FB61B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0F0BAF-A7CC-42F6-BA05-9EE3374D5828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30248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7DAB96-79B2-60EE-D893-183C70614E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358EDA9-D526-A6EA-9156-8DAF2F6BC4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BE83C41-0F62-9A40-1B4F-128E656446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C966C1-8AD0-6C00-4869-AA157CA9DD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0F0BAF-A7CC-42F6-BA05-9EE3374D5828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04699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8A9D23-4CA3-EB52-604E-1C7524C726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FCBF706-E866-E125-7ADB-292A4150C6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5177194-C24A-8B74-EA56-2AC089F637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D434FD-34A7-9427-327D-6C1148CAE8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0F0BAF-A7CC-42F6-BA05-9EE3374D5828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80705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EA67E988-5919-57BB-C7DE-D3EAD38A30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17870" y="6209925"/>
            <a:ext cx="11155680" cy="45719"/>
          </a:xfrm>
          <a:custGeom>
            <a:avLst/>
            <a:gdLst>
              <a:gd name="connsiteX0" fmla="*/ 0 w 8715708"/>
              <a:gd name="connsiteY0" fmla="*/ 0 h 45719"/>
              <a:gd name="connsiteX1" fmla="*/ 3694525 w 8715708"/>
              <a:gd name="connsiteY1" fmla="*/ 0 h 45719"/>
              <a:gd name="connsiteX2" fmla="*/ 5021183 w 8715708"/>
              <a:gd name="connsiteY2" fmla="*/ 0 h 45719"/>
              <a:gd name="connsiteX3" fmla="*/ 8715708 w 8715708"/>
              <a:gd name="connsiteY3" fmla="*/ 0 h 45719"/>
              <a:gd name="connsiteX4" fmla="*/ 8715708 w 8715708"/>
              <a:gd name="connsiteY4" fmla="*/ 45719 h 45719"/>
              <a:gd name="connsiteX5" fmla="*/ 5021183 w 8715708"/>
              <a:gd name="connsiteY5" fmla="*/ 45719 h 45719"/>
              <a:gd name="connsiteX6" fmla="*/ 3694525 w 8715708"/>
              <a:gd name="connsiteY6" fmla="*/ 45719 h 45719"/>
              <a:gd name="connsiteX7" fmla="*/ 0 w 8715708"/>
              <a:gd name="connsiteY7" fmla="*/ 45719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15708" h="45719">
                <a:moveTo>
                  <a:pt x="0" y="0"/>
                </a:moveTo>
                <a:lnTo>
                  <a:pt x="3694525" y="0"/>
                </a:lnTo>
                <a:lnTo>
                  <a:pt x="5021183" y="0"/>
                </a:lnTo>
                <a:lnTo>
                  <a:pt x="8715708" y="0"/>
                </a:lnTo>
                <a:lnTo>
                  <a:pt x="8715708" y="45719"/>
                </a:lnTo>
                <a:lnTo>
                  <a:pt x="5021183" y="45719"/>
                </a:lnTo>
                <a:lnTo>
                  <a:pt x="3694525" y="45719"/>
                </a:lnTo>
                <a:lnTo>
                  <a:pt x="0" y="4571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2327B2-BA4B-2C04-0751-5CB63D4AA4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208" y="978408"/>
            <a:ext cx="11155680" cy="3429000"/>
          </a:xfrm>
        </p:spPr>
        <p:txBody>
          <a:bodyPr anchor="t">
            <a:normAutofit/>
          </a:bodyPr>
          <a:lstStyle>
            <a:lvl1pPr algn="l">
              <a:defRPr sz="7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201176-DC7A-4C3D-3D8F-352526DA7B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1208" y="4480560"/>
            <a:ext cx="7104888" cy="1399032"/>
          </a:xfrm>
        </p:spPr>
        <p:txBody>
          <a:bodyPr anchor="b">
            <a:normAutofit/>
          </a:bodyPr>
          <a:lstStyle>
            <a:lvl1pPr marL="0" indent="0" algn="l">
              <a:buNone/>
              <a:defRPr sz="2200" i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7DC221-9A2E-7459-102F-C3CFB27CC3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01-Dec-25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020671-6F7D-3A03-EEC1-661A87F96F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453D3A-E0F9-8386-2A6C-96671FBB1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505797"/>
      </p:ext>
    </p:extLst>
  </p:cSld>
  <p:clrMapOvr>
    <a:masterClrMapping/>
  </p:clrMapOvr>
  <p:transition>
    <p:randomBar dir="vert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36771-E72D-FAD8-771E-3E196DD2E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B5BB827-257D-60D9-792F-E695900429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E5D2E7-C856-F78A-E88C-375474982A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01-Dec-25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DAB289-9591-51C9-9E3C-B6F2ACC6A6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FE037C-790D-7442-8E43-D2740B395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749453"/>
      </p:ext>
    </p:extLst>
  </p:cSld>
  <p:clrMapOvr>
    <a:masterClrMapping/>
  </p:clrMapOvr>
  <p:transition>
    <p:randomBar dir="vert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2635151-A38B-3766-6A32-FF1DF7687D9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659368" y="978408"/>
            <a:ext cx="2551176" cy="536752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D132D1-640C-FB9A-AD6F-D845738349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21208" y="978408"/>
            <a:ext cx="8010144" cy="536752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55F80A-4BA7-8ED8-9A62-B921942726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01-Dec-25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E38113-D55A-A1A0-D1FE-53C95860F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919DDB-F89D-4B2D-21A2-82AF1D1023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2572D8-D485-1DB1-34B1-C35C61C89940}"/>
              </a:ext>
            </a:extLst>
          </p:cNvPr>
          <p:cNvSpPr/>
          <p:nvPr/>
        </p:nvSpPr>
        <p:spPr>
          <a:xfrm rot="5400000">
            <a:off x="8936623" y="3585018"/>
            <a:ext cx="5325734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639107"/>
      </p:ext>
    </p:extLst>
  </p:cSld>
  <p:clrMapOvr>
    <a:masterClrMapping/>
  </p:clrMapOvr>
  <p:transition>
    <p:randomBar dir="vert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26D03-149A-DAB3-4B2A-E9B74F2E2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C1E73D-41A7-9934-0990-9208B95232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BB2A3F-E719-673C-5D56-F663712D0E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01-Dec-25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AE594A-52F5-D85E-343C-ADFEE3C72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7D5C9C-B2E2-FC26-E459-9E880EF97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249504"/>
      </p:ext>
    </p:extLst>
  </p:cSld>
  <p:clrMapOvr>
    <a:masterClrMapping/>
  </p:clrMapOvr>
  <p:transition>
    <p:randomBar dir="vert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9D51F-B2D5-2804-4F7C-C99850FBD0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5020056" cy="4288536"/>
          </a:xfrm>
        </p:spPr>
        <p:txBody>
          <a:bodyPr anchor="t"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FE5516-03B6-C488-EB4A-68AE681EDF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1208" y="5266944"/>
            <a:ext cx="5020056" cy="1088136"/>
          </a:xfrm>
        </p:spPr>
        <p:txBody>
          <a:bodyPr anchor="b">
            <a:normAutofit/>
          </a:bodyPr>
          <a:lstStyle>
            <a:lvl1pPr marL="0" indent="0">
              <a:buNone/>
              <a:defRPr sz="2200" i="1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ECB4D7-49A7-D050-70B9-11A1E2D445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01-Dec-25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9A913F-AD00-C1EE-B01A-8590671C0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4FC386-B2AF-6FAD-D053-E22D48CD7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E1E1B67-3BFF-F04B-52F4-7E724FB3B24D}"/>
              </a:ext>
            </a:extLst>
          </p:cNvPr>
          <p:cNvSpPr/>
          <p:nvPr/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763630"/>
      </p:ext>
    </p:extLst>
  </p:cSld>
  <p:clrMapOvr>
    <a:masterClrMapping/>
  </p:clrMapOvr>
  <p:transition>
    <p:randomBar dir="vert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E3B21-CF4D-1B01-0F4E-D32C1B218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B39FF2-6858-B514-B695-58442557D0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1208" y="2578608"/>
            <a:ext cx="5166360" cy="37673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A30130-974D-B91D-5B93-EC52AABDB5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19672" y="2578608"/>
            <a:ext cx="5166360" cy="37673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5BED99-6FD7-9C6B-1152-A6E42715B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01-Dec-25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253AAC-5967-2565-A715-82D3505ABF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B51313-69FB-E016-3CC1-62CA476ED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696652"/>
      </p:ext>
    </p:extLst>
  </p:cSld>
  <p:clrMapOvr>
    <a:masterClrMapping/>
  </p:clrMapOvr>
  <p:transition>
    <p:randomBar dir="vert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3DF9D-B849-CE37-97E4-AD37F8806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11164824" cy="121615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D4C626-4008-960A-E601-6AA9F4BB8D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1208" y="2340864"/>
            <a:ext cx="5166360" cy="658368"/>
          </a:xfrm>
        </p:spPr>
        <p:txBody>
          <a:bodyPr anchor="b"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6E8D6C-AC07-ED6B-2EA8-9C40A5AEA7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21208" y="3035808"/>
            <a:ext cx="5166360" cy="331012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52617E-C6D9-246B-E7B7-8159DF17C0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19672" y="2340864"/>
            <a:ext cx="5166360" cy="658368"/>
          </a:xfrm>
        </p:spPr>
        <p:txBody>
          <a:bodyPr anchor="b"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BC2094-7EBC-02C5-5AB5-233E63080A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19672" y="3035808"/>
            <a:ext cx="5166360" cy="331012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3010BD2-59B4-FD2E-3C5E-C83AE60039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01-Dec-25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72B35C4-A654-7759-BDA0-94D9D1A21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55F4347-2EC0-CA6E-2637-8048456D7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928886"/>
      </p:ext>
    </p:extLst>
  </p:cSld>
  <p:clrMapOvr>
    <a:masterClrMapping/>
  </p:clrMapOvr>
  <p:transition>
    <p:randomBar dir="vert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4716D-52F2-C7FB-83B1-2DA1AD375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6F4A371-AC27-6A28-32E6-74A28371BF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01-Dec-25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55941A-A24E-885D-E894-0326F4C400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D5E5B4-971F-FF6A-1B07-A5C853705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399698"/>
      </p:ext>
    </p:extLst>
  </p:cSld>
  <p:clrMapOvr>
    <a:masterClrMapping/>
  </p:clrMapOvr>
  <p:transition>
    <p:randomBar dir="vert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9F431F-E6DC-4137-3092-A30A0A362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01-Dec-25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6AC814B-67B4-C70F-FA51-6205D5E2CB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EAA9C9-D895-DD20-1089-EA75EA428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651084"/>
      </p:ext>
    </p:extLst>
  </p:cSld>
  <p:clrMapOvr>
    <a:masterClrMapping/>
  </p:clrMapOvr>
  <p:transition>
    <p:randomBar dir="vert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50562-884C-9053-70C1-3B72A0B4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5020056" cy="2459736"/>
          </a:xfrm>
        </p:spPr>
        <p:txBody>
          <a:bodyPr anchor="t">
            <a:no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18F509-68F0-39D5-1A8B-CE246715AE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9672" y="987424"/>
            <a:ext cx="5166360" cy="5358384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58E37C-27CE-3A84-FC74-BDCCD8A9A3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1208" y="3575304"/>
            <a:ext cx="5020056" cy="2770632"/>
          </a:xfrm>
        </p:spPr>
        <p:txBody>
          <a:bodyPr>
            <a:normAutofit/>
          </a:bodyPr>
          <a:lstStyle>
            <a:lvl1pPr marL="0" indent="0">
              <a:buNone/>
              <a:defRPr sz="220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A95F79-E23E-11D2-40BF-66ED340195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01-Dec-25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57F7FC-06F3-3D89-5D1A-4EC4B1D735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54ACD5-6E0B-5713-DC9A-41E9D62AB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961559"/>
      </p:ext>
    </p:extLst>
  </p:cSld>
  <p:clrMapOvr>
    <a:masterClrMapping/>
  </p:clrMapOvr>
  <p:transition>
    <p:randomBar dir="vert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B2D45-7CDB-D38C-2AAE-273F79767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5020056" cy="2459736"/>
          </a:xfrm>
        </p:spPr>
        <p:txBody>
          <a:bodyPr anchor="t">
            <a:no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CBF0855-1744-56E4-B115-3A3C5EA783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519672" y="987424"/>
            <a:ext cx="5166360" cy="535838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5E8A1D-28AE-4A19-BD96-401D4822A5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1208" y="3575304"/>
            <a:ext cx="5020056" cy="2770632"/>
          </a:xfrm>
        </p:spPr>
        <p:txBody>
          <a:bodyPr>
            <a:normAutofit/>
          </a:bodyPr>
          <a:lstStyle>
            <a:lvl1pPr marL="0" indent="0">
              <a:buNone/>
              <a:defRPr sz="220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327DDB-CE95-4C89-DFC5-7DDBFC24E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01-Dec-25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22C835-F3B5-943C-FFC4-D5BA9666A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709891-6E3C-ADED-01DD-15FCED37A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887373"/>
      </p:ext>
    </p:extLst>
  </p:cSld>
  <p:clrMapOvr>
    <a:masterClrMapping/>
  </p:clrMapOvr>
  <p:transition>
    <p:randomBar dir="vert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tx1">
                <a:lumMod val="50000"/>
                <a:lumOff val="50000"/>
              </a:schemeClr>
            </a:gs>
            <a:gs pos="0">
              <a:schemeClr val="bg2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31A28D7-6581-4956-AAE3-9104804DF5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11155680" cy="14630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CFCCA4-57A4-08A1-FC45-D2BBA66FAB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1208" y="2578608"/>
            <a:ext cx="11155680" cy="37673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FAA0F4-2442-8D45-3C3D-1B8F55C868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21208" y="641908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E80C50CD-E178-4744-9B35-B2F624D6C5E9}" type="datetimeFigureOut">
              <a:rPr lang="en-US" smtClean="0"/>
              <a:pPr/>
              <a:t>01-Dec-25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03785E-FB42-1D54-92AC-D0A61A8FAB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21208" y="10058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C9CF34-1274-DB45-4809-90E5D244A9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57432" y="6419088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148CC95F-0247-41B6-91CF-DC97C76A708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35330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79" r:id="rId6"/>
    <p:sldLayoutId id="2147483675" r:id="rId7"/>
    <p:sldLayoutId id="2147483676" r:id="rId8"/>
    <p:sldLayoutId id="2147483677" r:id="rId9"/>
    <p:sldLayoutId id="2147483678" r:id="rId10"/>
    <p:sldLayoutId id="2147483680" r:id="rId11"/>
  </p:sldLayoutIdLst>
  <p:transition>
    <p:randomBar dir="vert"/>
  </p:transition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7" Type="http://schemas.openxmlformats.org/officeDocument/2006/relationships/image" Target="../media/image12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microsoft.com/office/2007/relationships/media" Target="../media/media2.mp4"/><Relationship Id="rId7" Type="http://schemas.openxmlformats.org/officeDocument/2006/relationships/image" Target="../media/image2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18.xml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8BEC44CD-E290-4D60-A056-5BA05B182A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BD06B9-56B5-D9DC-2110-29CD5E29618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t="39512" b="4238"/>
          <a:stretch>
            <a:fillRect/>
          </a:stretch>
        </p:blipFill>
        <p:spPr>
          <a:xfrm>
            <a:off x="-2" y="-4"/>
            <a:ext cx="12192001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415CC0-7A2B-1B9B-F1D9-A8D5A143D0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7870" y="978408"/>
            <a:ext cx="5021182" cy="2450592"/>
          </a:xfrm>
        </p:spPr>
        <p:txBody>
          <a:bodyPr anchor="t">
            <a:normAutofit/>
          </a:bodyPr>
          <a:lstStyle/>
          <a:p>
            <a:r>
              <a:rPr lang="en-GB" sz="6000" dirty="0">
                <a:solidFill>
                  <a:srgbClr val="FFFFFF"/>
                </a:solidFill>
              </a:rPr>
              <a:t>SLAM3R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BD6242-EDB3-C73D-2658-B2E895929A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52366" y="4017818"/>
            <a:ext cx="5040785" cy="1828799"/>
          </a:xfrm>
        </p:spPr>
        <p:txBody>
          <a:bodyPr anchor="b">
            <a:normAutofit fontScale="92500"/>
          </a:bodyPr>
          <a:lstStyle/>
          <a:p>
            <a:r>
              <a:rPr lang="en-US" sz="2400" dirty="0">
                <a:solidFill>
                  <a:srgbClr val="FFFFFF"/>
                </a:solidFill>
              </a:rPr>
              <a:t>Real-Time Dense Scene Reconstruction from Monocular RGB Videos</a:t>
            </a:r>
          </a:p>
          <a:p>
            <a:r>
              <a:rPr lang="en-US" sz="2400" dirty="0"/>
              <a:t>CVPR 2025</a:t>
            </a:r>
          </a:p>
          <a:p>
            <a:r>
              <a:rPr lang="en-US" sz="2400" dirty="0">
                <a:solidFill>
                  <a:srgbClr val="FFFFFF"/>
                </a:solidFill>
              </a:rPr>
              <a:t>Liu et al.</a:t>
            </a:r>
            <a:endParaRPr lang="en-GB" sz="2400" dirty="0">
              <a:solidFill>
                <a:srgbClr val="FFFFFF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2C335F7-F61C-4EB4-80F2-4B1438FE6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1189494-2B67-46D2-93D6-A122A09BF6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2168" y="6209925"/>
            <a:ext cx="5021183" cy="4571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1C2942CD-BEFC-903D-FD5B-F72E73DF9D98}"/>
              </a:ext>
            </a:extLst>
          </p:cNvPr>
          <p:cNvSpPr txBox="1">
            <a:spLocks/>
          </p:cNvSpPr>
          <p:nvPr/>
        </p:nvSpPr>
        <p:spPr>
          <a:xfrm>
            <a:off x="2625852" y="6349910"/>
            <a:ext cx="9144000" cy="4748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/>
              <a:t>By </a:t>
            </a:r>
            <a:r>
              <a:rPr lang="en-US" dirty="0" err="1"/>
              <a:t>VisionNext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548447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randomBar dir="vert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997AB0-2ECF-4B4C-8AC9-5423A623E9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58C2F4-D218-366F-6EC9-C294EFD0C7A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38175" y="1949958"/>
                <a:ext cx="11155680" cy="5145786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A linear head is applied to regress dense 3D point maps in the unified coordinate system from decoded tokens.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The loss function is given as: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i="1" dirty="0" err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:binary mask of valid points that have ground truth values in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 dirty="0" err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  <m:r>
                      <a:rPr lang="en-US" i="1" dirty="0" smtClean="0">
                        <a:latin typeface="Cambria Math" panose="02040503050406030204" pitchFamily="18" charset="0"/>
                      </a:rPr>
                      <m:t> </m:t>
                    </m:r>
                  </m:oMath>
                </a14:m>
                <a:r>
                  <a:rPr lang="en-US" dirty="0"/>
                  <a:t>is the predicted confidence map, </a:t>
                </a:r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is a hyperparameter to control regularization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58C2F4-D218-366F-6EC9-C294EFD0C7A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38175" y="1949958"/>
                <a:ext cx="11155680" cy="5145786"/>
              </a:xfrm>
              <a:blipFill>
                <a:blip r:embed="rId3"/>
                <a:stretch>
                  <a:fillRect l="-383" t="-47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63E0018D-990A-C41F-7199-C5BD575E82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Points Reconstruction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05568B8E-4DE7-6097-E6C2-020075D01E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54518" y="2558415"/>
            <a:ext cx="6082963" cy="422529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F497B925-80D2-D265-367C-A174F6FF16D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713023" y="3522507"/>
            <a:ext cx="4342841" cy="743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040206"/>
      </p:ext>
    </p:extLst>
  </p:cSld>
  <p:clrMapOvr>
    <a:masterClrMapping/>
  </p:clrMapOvr>
  <p:transition>
    <p:randomBar dir="vert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399A1B-92DE-7D32-6CBB-972BEAD1F8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F9E5F9-9269-8F93-773E-717953D54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L2W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E7FA32-DED2-4DDB-5E4F-2580D3B667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175" y="1949958"/>
            <a:ext cx="11155680" cy="3767328"/>
          </a:xfrm>
        </p:spPr>
        <p:txBody>
          <a:bodyPr/>
          <a:lstStyle/>
          <a:p>
            <a:r>
              <a:rPr lang="en-US" dirty="0"/>
              <a:t>The Local-to-World network incrementally registers the newly generated point map into a global 3D coordinate system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56E703F-3F82-E57C-122B-74818DFADE3B}"/>
              </a:ext>
            </a:extLst>
          </p:cNvPr>
          <p:cNvSpPr/>
          <p:nvPr/>
        </p:nvSpPr>
        <p:spPr>
          <a:xfrm>
            <a:off x="593162" y="2779777"/>
            <a:ext cx="1740406" cy="16367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Scene initialization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FB02F14-8DCD-645D-844D-9B61C881EAAA}"/>
              </a:ext>
            </a:extLst>
          </p:cNvPr>
          <p:cNvSpPr/>
          <p:nvPr/>
        </p:nvSpPr>
        <p:spPr>
          <a:xfrm>
            <a:off x="6096000" y="2779777"/>
            <a:ext cx="1740410" cy="16367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Registration Decoder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867E0C6-4D2D-4F5F-A96E-E41C98CC7C1B}"/>
              </a:ext>
            </a:extLst>
          </p:cNvPr>
          <p:cNvSpPr/>
          <p:nvPr/>
        </p:nvSpPr>
        <p:spPr>
          <a:xfrm>
            <a:off x="9486795" y="3621024"/>
            <a:ext cx="1740406" cy="16367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Points reconstruction</a:t>
            </a:r>
            <a:endParaRPr lang="en-GB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AAE4B08-8491-2E8C-82D3-BA98364BEE21}"/>
              </a:ext>
            </a:extLst>
          </p:cNvPr>
          <p:cNvCxnSpPr>
            <a:cxnSpLocks/>
            <a:stCxn id="5" idx="3"/>
            <a:endCxn id="9" idx="1"/>
          </p:cNvCxnSpPr>
          <p:nvPr/>
        </p:nvCxnSpPr>
        <p:spPr>
          <a:xfrm>
            <a:off x="7836410" y="3598165"/>
            <a:ext cx="1650385" cy="841247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3293CA75-B95C-399E-3F65-A8E6696F44DE}"/>
              </a:ext>
            </a:extLst>
          </p:cNvPr>
          <p:cNvSpPr/>
          <p:nvPr/>
        </p:nvSpPr>
        <p:spPr>
          <a:xfrm>
            <a:off x="6096000" y="4922615"/>
            <a:ext cx="1740407" cy="16367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Scene Decoder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DB53F865-DB8A-BD0E-145B-5B2B4C2E959C}"/>
              </a:ext>
            </a:extLst>
          </p:cNvPr>
          <p:cNvCxnSpPr>
            <a:cxnSpLocks/>
            <a:stCxn id="20" idx="3"/>
            <a:endCxn id="9" idx="1"/>
          </p:cNvCxnSpPr>
          <p:nvPr/>
        </p:nvCxnSpPr>
        <p:spPr>
          <a:xfrm flipV="1">
            <a:off x="7836407" y="4439412"/>
            <a:ext cx="1650388" cy="1301591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58F3A372-FF85-E8C5-157D-A41BD831A05F}"/>
              </a:ext>
            </a:extLst>
          </p:cNvPr>
          <p:cNvSpPr/>
          <p:nvPr/>
        </p:nvSpPr>
        <p:spPr>
          <a:xfrm>
            <a:off x="593161" y="4898898"/>
            <a:ext cx="1740407" cy="16367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Buffer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726AAA7-BEF7-2B14-61A2-3C031563566C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>
            <a:off x="2333568" y="3598165"/>
            <a:ext cx="3762432" cy="0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7893EE4-E34C-F779-2BD6-658C1500BE10}"/>
              </a:ext>
            </a:extLst>
          </p:cNvPr>
          <p:cNvCxnSpPr>
            <a:cxnSpLocks/>
            <a:stCxn id="4" idx="3"/>
            <a:endCxn id="20" idx="1"/>
          </p:cNvCxnSpPr>
          <p:nvPr/>
        </p:nvCxnSpPr>
        <p:spPr>
          <a:xfrm>
            <a:off x="2333568" y="3598165"/>
            <a:ext cx="3762432" cy="2142838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F087930-229F-F26E-0AB1-7304F54579AC}"/>
              </a:ext>
            </a:extLst>
          </p:cNvPr>
          <p:cNvCxnSpPr>
            <a:cxnSpLocks/>
            <a:stCxn id="18" idx="3"/>
            <a:endCxn id="20" idx="1"/>
          </p:cNvCxnSpPr>
          <p:nvPr/>
        </p:nvCxnSpPr>
        <p:spPr>
          <a:xfrm>
            <a:off x="2333568" y="5717286"/>
            <a:ext cx="3762432" cy="23717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E5B506FF-B373-B360-CB52-898417F1EED1}"/>
              </a:ext>
            </a:extLst>
          </p:cNvPr>
          <p:cNvCxnSpPr>
            <a:cxnSpLocks/>
            <a:endCxn id="5" idx="1"/>
          </p:cNvCxnSpPr>
          <p:nvPr/>
        </p:nvCxnSpPr>
        <p:spPr>
          <a:xfrm flipV="1">
            <a:off x="2409768" y="3598165"/>
            <a:ext cx="3686232" cy="2071687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C29BD9B-E62C-6706-60EC-7672FC2BDDEE}"/>
              </a:ext>
            </a:extLst>
          </p:cNvPr>
          <p:cNvCxnSpPr>
            <a:cxnSpLocks/>
          </p:cNvCxnSpPr>
          <p:nvPr/>
        </p:nvCxnSpPr>
        <p:spPr>
          <a:xfrm>
            <a:off x="964799" y="4416553"/>
            <a:ext cx="0" cy="470487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22490959-CCFE-10D5-9FBD-F5E7859F1D32}"/>
              </a:ext>
            </a:extLst>
          </p:cNvPr>
          <p:cNvCxnSpPr>
            <a:cxnSpLocks/>
          </p:cNvCxnSpPr>
          <p:nvPr/>
        </p:nvCxnSpPr>
        <p:spPr>
          <a:xfrm flipV="1">
            <a:off x="1878806" y="4416553"/>
            <a:ext cx="0" cy="482345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0389884"/>
      </p:ext>
    </p:extLst>
  </p:cSld>
  <p:clrMapOvr>
    <a:masterClrMapping/>
  </p:clrMapOvr>
  <p:transition>
    <p:randomBar dir="vert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9C8742-CCCF-ED23-B076-BF1D80D2E7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97C08-5A1D-2A5B-5361-FA7223786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Scene Initialization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DA4C06-966D-6AAF-DD86-80694E2D02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175" y="1949958"/>
            <a:ext cx="11155680" cy="5145786"/>
          </a:xfrm>
        </p:spPr>
        <p:txBody>
          <a:bodyPr>
            <a:normAutofit/>
          </a:bodyPr>
          <a:lstStyle/>
          <a:p>
            <a:r>
              <a:rPr lang="en-US" dirty="0"/>
              <a:t>The first window is used to initialize the scene</a:t>
            </a:r>
          </a:p>
          <a:p>
            <a:r>
              <a:rPr lang="en-US" dirty="0"/>
              <a:t>It is crucial for this initialization to be as accurate as possible</a:t>
            </a:r>
          </a:p>
          <a:p>
            <a:r>
              <a:rPr lang="en-US" dirty="0"/>
              <a:t>The I2P network is run with each frame as the keyframe and the frame with the highest confidence is chosen </a:t>
            </a:r>
          </a:p>
        </p:txBody>
      </p:sp>
    </p:spTree>
    <p:extLst>
      <p:ext uri="{BB962C8B-B14F-4D97-AF65-F5344CB8AC3E}">
        <p14:creationId xmlns:p14="http://schemas.microsoft.com/office/powerpoint/2010/main" val="532762691"/>
      </p:ext>
    </p:extLst>
  </p:cSld>
  <p:clrMapOvr>
    <a:masterClrMapping/>
  </p:clrMapOvr>
  <p:transition>
    <p:randomBar dir="vert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6A5BE0-CBF2-05CC-A3D1-DEC17CF8AE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C2CDF-7F6F-C685-F78D-3B4698E3C1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Reservoir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9B8539-8222-70EC-3C3A-37A9EC81367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38175" y="1949958"/>
                <a:ext cx="11155680" cy="5145786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A reservoir strategy is used to keep the model scalable for long videos.</a:t>
                </a:r>
              </a:p>
              <a:p>
                <a:r>
                  <a:rPr lang="en-US" dirty="0"/>
                  <a:t>A maximum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1" smtClean="0">
                        <a:latin typeface="Cambria Math" panose="02040503050406030204" pitchFamily="18" charset="0"/>
                      </a:rPr>
                      <m:t>B</m:t>
                    </m:r>
                  </m:oMath>
                </a14:m>
                <a:r>
                  <a:rPr lang="en-US" dirty="0"/>
                  <a:t> frames are kept in the reservoir.</a:t>
                </a:r>
              </a:p>
              <a:p>
                <a:r>
                  <a:rPr lang="en-US" dirty="0"/>
                  <a:t>If a new frame comes when the reservoir is full, it is added to the reservoir with a probability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1" smtClean="0"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m:rPr>
                        <m:sty m:val="p"/>
                      </m:rPr>
                      <a:rPr lang="en-US" b="0" i="1" smtClean="0">
                        <a:latin typeface="Cambria Math" panose="02040503050406030204" pitchFamily="18" charset="0"/>
                      </a:rPr>
                      <m:t>id</m:t>
                    </m:r>
                  </m:oMath>
                </a14:m>
                <a:r>
                  <a:rPr lang="en-US" dirty="0"/>
                  <a:t> where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1" smtClean="0">
                        <a:latin typeface="Cambria Math" panose="02040503050406030204" pitchFamily="18" charset="0"/>
                      </a:rPr>
                      <m:t>id</m:t>
                    </m:r>
                  </m:oMath>
                </a14:m>
                <a:r>
                  <a:rPr lang="en-US" dirty="0"/>
                  <a:t> is the index of the new frame. A random existing frame is removed from the reservoir.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9B8539-8222-70EC-3C3A-37A9EC81367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38175" y="1949958"/>
                <a:ext cx="11155680" cy="5145786"/>
              </a:xfrm>
              <a:blipFill>
                <a:blip r:embed="rId3"/>
                <a:stretch>
                  <a:fillRect l="-383" t="-47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78762559"/>
      </p:ext>
    </p:extLst>
  </p:cSld>
  <p:clrMapOvr>
    <a:masterClrMapping/>
  </p:clrMapOvr>
  <p:transition>
    <p:randomBar dir="vert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6C10DF-3F1C-079C-EFE9-D809E36027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F9D2D-4534-FD22-2FD2-73695F9D3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Retrieval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82DF754-3921-62E9-BFAD-FC30BFC972C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38175" y="1949958"/>
                <a:ext cx="11155680" cy="5145786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The tokens are given as input, and the most similar frames are used to select top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>
                        <a:latin typeface="Cambria Math" panose="02040503050406030204" pitchFamily="18" charset="0"/>
                      </a:rPr>
                      <m:t>K</m:t>
                    </m:r>
                  </m:oMath>
                </a14:m>
                <a:r>
                  <a:rPr lang="en-US" dirty="0"/>
                  <a:t> frames.</a:t>
                </a:r>
              </a:p>
              <a:p>
                <a:pPr marL="0" indent="0">
                  <a:buNone/>
                </a:pPr>
                <a:r>
                  <a:rPr lang="en-US" dirty="0"/>
                  <a:t>					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𝑅𝑒𝑡𝑟𝑖𝑒𝑣𝑎𝑙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𝑘𝑒𝑦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 × 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  <m:r>
                          <a:rPr lang="en-US" i="1">
                            <a:latin typeface="Cambria Math" panose="02040503050406030204" pitchFamily="18" charset="0"/>
                          </a:rPr>
                          <m:t>, {</m:t>
                        </m:r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F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sce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</m:sub>
                            </m:sSub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m:rPr>
                                <m:sty m:val="p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T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 × </m:t>
                            </m:r>
                            <m:r>
                              <m:rPr>
                                <m:sty m:val="p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d</m:t>
                            </m:r>
                          </m:sup>
                        </m:sSubSup>
                        <m:r>
                          <a:rPr lang="en-US" i="1">
                            <a:latin typeface="Cambria Math" panose="02040503050406030204" pitchFamily="18" charset="0"/>
                          </a:rPr>
                          <m:t>}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Retriever has same architecture as I2P decoder</a:t>
                </a:r>
              </a:p>
              <a:p>
                <a:r>
                  <a:rPr lang="en-US" dirty="0"/>
                  <a:t>Retrieval is based on geometric suitability and visual similarity</a:t>
                </a:r>
              </a:p>
              <a:p>
                <a:r>
                  <a:rPr lang="en-US" dirty="0"/>
                  <a:t>As output, we are left with a new keyframe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1" smtClean="0">
                        <a:latin typeface="Cambria Math" panose="02040503050406030204" pitchFamily="18" charset="0"/>
                      </a:rPr>
                      <m:t>K</m:t>
                    </m:r>
                  </m:oMath>
                </a14:m>
                <a:r>
                  <a:rPr lang="en-US" dirty="0"/>
                  <a:t> scene frames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82DF754-3921-62E9-BFAD-FC30BFC972C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38175" y="1949958"/>
                <a:ext cx="11155680" cy="5145786"/>
              </a:xfrm>
              <a:blipFill>
                <a:blip r:embed="rId3"/>
                <a:stretch>
                  <a:fillRect l="-383" t="-47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77685862"/>
      </p:ext>
    </p:extLst>
  </p:cSld>
  <p:clrMapOvr>
    <a:masterClrMapping/>
  </p:clrMapOvr>
  <p:transition>
    <p:randomBar dir="vert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3A4754-5079-AB1B-F7E5-3E4679B996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EA97-D1E6-F104-4BBE-EDB58B79DA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Points Embedding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F25D4-61E2-18AA-51D4-DDBCE481FD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175" y="1949958"/>
            <a:ext cx="11155680" cy="5145786"/>
          </a:xfrm>
        </p:spPr>
        <p:txBody>
          <a:bodyPr>
            <a:normAutofit/>
          </a:bodyPr>
          <a:lstStyle/>
          <a:p>
            <a:r>
              <a:rPr lang="en-US" dirty="0"/>
              <a:t>A patch embedding method is used.</a:t>
            </a:r>
          </a:p>
          <a:p>
            <a:r>
              <a:rPr lang="en-US" dirty="0"/>
              <a:t>Geometric tokens are encoded as:</a:t>
            </a:r>
          </a:p>
          <a:p>
            <a:endParaRPr lang="en-US" dirty="0"/>
          </a:p>
          <a:p>
            <a:r>
              <a:rPr lang="en-US" dirty="0"/>
              <a:t>Then they are combined with their corresponding visual tokens as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83916B7-B30C-9288-88CD-255F253F1F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2685" y="2952282"/>
            <a:ext cx="3686629" cy="2619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F754B03-76AC-66FF-3137-06E56E4064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2863" y="3725084"/>
            <a:ext cx="3746272" cy="261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969291"/>
      </p:ext>
    </p:extLst>
  </p:cSld>
  <p:clrMapOvr>
    <a:masterClrMapping/>
  </p:clrMapOvr>
  <p:transition>
    <p:randomBar dir="vert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23B3FC-5F14-1BB8-5803-F316430026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164CA-914F-BCE4-60FC-F5D219A3E8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Registration Decoder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F528F99-4E9B-7FBF-6A08-6823EA930F4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38175" y="1949958"/>
                <a:ext cx="11155680" cy="5145786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This aims to transform local reconstruction of the keyframe to the scene coordinate system</a:t>
                </a:r>
              </a:p>
              <a:p>
                <a:r>
                  <a:rPr lang="en-US" dirty="0"/>
                  <a:t>Inputs: </a:t>
                </a:r>
                <a14:m>
                  <m:oMath xmlns:m="http://schemas.openxmlformats.org/officeDocument/2006/math">
                    <m:r>
                      <m:rPr>
                        <m:lit/>
                      </m:rPr>
                      <a:rPr lang="en-US" b="0" i="1" smtClean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ℱ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key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lit/>
                      </m:rPr>
                      <a:rPr lang="en-US" b="0" i="1" smtClean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ℱ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sce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</m:sub>
                    </m:sSub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lit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</m:sSubSup>
                    <m:r>
                      <m:rPr>
                        <m:lit/>
                      </m:rP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/>
              </a:p>
              <a:p>
                <a:r>
                  <a:rPr lang="en-US" dirty="0"/>
                  <a:t>Same network architecture as the keyframe decoder</a:t>
                </a:r>
              </a:p>
              <a:p>
                <a:r>
                  <a:rPr lang="en-US" dirty="0"/>
                  <a:t>Output: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>
                            <a:latin typeface="Cambria Math" panose="02040503050406030204" pitchFamily="18" charset="0"/>
                          </a:rPr>
                          <m:t>G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key</m:t>
                        </m:r>
                      </m:sub>
                    </m:sSub>
                    <m:r>
                      <m:rPr>
                        <m:nor/>
                      </m:rPr>
                      <a:rPr lang="en-US">
                        <a:latin typeface="Cambria Math" panose="02040503050406030204" pitchFamily="18" charset="0"/>
                      </a:rPr>
                      <m:t> = 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>
                            <a:latin typeface="Cambria Math" panose="02040503050406030204" pitchFamily="18" charset="0"/>
                          </a:rPr>
                          <m:t>D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reg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ℱ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key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nor/>
                          </m:rPr>
                          <a:rPr lang="en-US">
                            <a:latin typeface="Cambria Math" panose="02040503050406030204" pitchFamily="18" charset="0"/>
                          </a:rPr>
                          <m:t> 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ℱ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sce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ℱ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sce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… 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ℱ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sce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k</m:t>
                                </m:r>
                              </m:sub>
                            </m:sSub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F528F99-4E9B-7FBF-6A08-6823EA930F4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38175" y="1949958"/>
                <a:ext cx="11155680" cy="5145786"/>
              </a:xfrm>
              <a:blipFill>
                <a:blip r:embed="rId3"/>
                <a:stretch>
                  <a:fillRect l="-383" t="-47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39945660"/>
      </p:ext>
    </p:extLst>
  </p:cSld>
  <p:clrMapOvr>
    <a:masterClrMapping/>
  </p:clrMapOvr>
  <p:transition>
    <p:randomBar dir="vert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58BC1C-F3F9-85B8-ECAD-6D7E89545A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AEDC9-5BD5-BEDD-AC9E-B20E03E05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Scene Decoder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8C7EDB5-A4F9-3A24-EEF2-A37E698222A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38175" y="1949958"/>
                <a:ext cx="11155680" cy="5145786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This aims to refine the scene geometry without coordinate system changes</a:t>
                </a:r>
              </a:p>
              <a:p>
                <a:r>
                  <a:rPr lang="en-US" dirty="0"/>
                  <a:t>Inputs: </a:t>
                </a:r>
                <a14:m>
                  <m:oMath xmlns:m="http://schemas.openxmlformats.org/officeDocument/2006/math">
                    <m:r>
                      <m:rPr>
                        <m:lit/>
                      </m:rPr>
                      <a:rPr lang="en-US" b="0" i="1" smtClean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ℱ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key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lit/>
                      </m:rPr>
                      <a:rPr lang="en-US" b="0" i="1" smtClean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ℱ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sce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</m:sub>
                    </m:sSub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lit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</m:sSubSup>
                    <m:r>
                      <m:rPr>
                        <m:lit/>
                      </m:rP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/>
              </a:p>
              <a:p>
                <a:r>
                  <a:rPr lang="en-US" dirty="0"/>
                  <a:t>Same network architecture as the keyframe decoder</a:t>
                </a:r>
              </a:p>
              <a:p>
                <a:r>
                  <a:rPr lang="en-US" dirty="0"/>
                  <a:t>Output: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>
                            <a:latin typeface="Cambria Math" panose="02040503050406030204" pitchFamily="18" charset="0"/>
                          </a:rPr>
                          <m:t>G</m:t>
                        </m:r>
                      </m:e>
                      <m:sub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sce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</m:sub>
                    </m:sSub>
                    <m:r>
                      <m:rPr>
                        <m:nor/>
                      </m:rPr>
                      <a:rPr lang="en-US">
                        <a:latin typeface="Cambria Math" panose="02040503050406030204" pitchFamily="18" charset="0"/>
                      </a:rPr>
                      <m:t> = 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>
                            <a:latin typeface="Cambria Math" panose="02040503050406030204" pitchFamily="18" charset="0"/>
                          </a:rPr>
                          <m:t>D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sec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ℱ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sce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ℱ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key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1" smtClean="0">
                        <a:latin typeface="Cambria Math" panose="02040503050406030204" pitchFamily="18" charset="0"/>
                      </a:rPr>
                      <m:t>i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= 1 … </m:t>
                    </m:r>
                    <m:r>
                      <m:rPr>
                        <m:sty m:val="p"/>
                      </m:rPr>
                      <a:rPr lang="en-US" b="0" i="1" smtClean="0">
                        <a:latin typeface="Cambria Math" panose="02040503050406030204" pitchFamily="18" charset="0"/>
                      </a:rPr>
                      <m:t>K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8C7EDB5-A4F9-3A24-EEF2-A37E698222A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38175" y="1949958"/>
                <a:ext cx="11155680" cy="5145786"/>
              </a:xfrm>
              <a:blipFill>
                <a:blip r:embed="rId3"/>
                <a:stretch>
                  <a:fillRect l="-383" t="-47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25916807"/>
      </p:ext>
    </p:extLst>
  </p:cSld>
  <p:clrMapOvr>
    <a:masterClrMapping/>
  </p:clrMapOvr>
  <p:transition>
    <p:randomBar dir="vert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71D352-1562-9AF6-53DB-1B0263DB76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DD52D09-19B5-9575-33E4-7796916FFAA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38175" y="1949958"/>
                <a:ext cx="11155680" cy="5145786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Same head as I2P is applied.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The loss function is given as: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i="1" dirty="0" err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:binary mask of valid points that have ground truth values in</a:t>
                </a:r>
              </a:p>
              <a:p>
                <a:r>
                  <a:rPr lang="en-US" dirty="0"/>
                  <a:t> and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acc>
                    <m:r>
                      <a:rPr lang="en-US" i="1" dirty="0" smtClean="0">
                        <a:latin typeface="Cambria Math" panose="02040503050406030204" pitchFamily="18" charset="0"/>
                      </a:rPr>
                      <m:t> </m:t>
                    </m:r>
                  </m:oMath>
                </a14:m>
                <a:r>
                  <a:rPr lang="en-US" dirty="0"/>
                  <a:t>are the scale factor, 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acc>
                    <m:r>
                      <a:rPr lang="en-US" i="1" dirty="0" smtClean="0">
                        <a:latin typeface="Cambria Math" panose="02040503050406030204" pitchFamily="18" charset="0"/>
                      </a:rPr>
                      <m:t> </m:t>
                    </m:r>
                  </m:oMath>
                </a14:m>
                <a:r>
                  <a:rPr lang="en-US" dirty="0"/>
                  <a:t>is the predicted confidence map, </a:t>
                </a:r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a hyperparameter to control regularization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DD52D09-19B5-9575-33E4-7796916FFAA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38175" y="1949958"/>
                <a:ext cx="11155680" cy="5145786"/>
              </a:xfrm>
              <a:blipFill>
                <a:blip r:embed="rId3"/>
                <a:stretch>
                  <a:fillRect l="-383" t="-47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5992B204-46AA-1A6D-C90F-D30D5E5D5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Points Reconstruction</a:t>
            </a:r>
          </a:p>
        </p:txBody>
      </p:sp>
      <p:pic>
        <p:nvPicPr>
          <p:cNvPr id="6" name="Picture 5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383325A6-7036-0690-3241-6AAC05469B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145" y="3497584"/>
            <a:ext cx="4914157" cy="75691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748EB44-F031-479E-7FDB-C70F5B6ED2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2547" y="2612027"/>
            <a:ext cx="6106906" cy="355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335323"/>
      </p:ext>
    </p:extLst>
  </p:cSld>
  <p:clrMapOvr>
    <a:masterClrMapping/>
  </p:clrMapOvr>
  <p:transition>
    <p:randomBar dir="vert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5E83D8-3D5C-4EA2-B132-F47D5B5582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17831D-D571-73F5-C0DF-7A7315863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8E0A84F-E5FC-1C2F-C748-488EB4E903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4352" y="1891071"/>
            <a:ext cx="9203296" cy="4454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728399"/>
      </p:ext>
    </p:extLst>
  </p:cSld>
  <p:clrMapOvr>
    <a:masterClrMapping/>
  </p:clrMapOvr>
  <p:transition>
    <p:randomBar dir="vert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767CC0-6D6D-5811-0B4A-22377D32BE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10F723-2D84-0EC9-43B1-0543456DF7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3D Reconstruction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B121B5-5D2A-8014-EC92-85A8F1A636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175" y="1949958"/>
            <a:ext cx="11155680" cy="3767328"/>
          </a:xfrm>
        </p:spPr>
        <p:txBody>
          <a:bodyPr/>
          <a:lstStyle/>
          <a:p>
            <a:r>
              <a:rPr lang="en-US" dirty="0"/>
              <a:t>3D reconstruction is the process of capturing the shape and appearance of real objects</a:t>
            </a:r>
          </a:p>
          <a:p>
            <a:r>
              <a:rPr lang="en-US" dirty="0"/>
              <a:t>Applications include</a:t>
            </a:r>
          </a:p>
          <a:p>
            <a:pPr lvl="1"/>
            <a:r>
              <a:rPr lang="en-US" dirty="0"/>
              <a:t>Augmented Reality (AR) / Virtual Reality (VR)</a:t>
            </a:r>
          </a:p>
          <a:p>
            <a:pPr lvl="1"/>
            <a:r>
              <a:rPr lang="en-US" dirty="0"/>
              <a:t>Robotics &amp; Autonomous Navigation</a:t>
            </a:r>
          </a:p>
          <a:p>
            <a:pPr lvl="1"/>
            <a:r>
              <a:rPr lang="en-US" dirty="0"/>
              <a:t>3D Content Creation</a:t>
            </a:r>
          </a:p>
          <a:p>
            <a:pPr lvl="1"/>
            <a:r>
              <a:rPr lang="en-US" dirty="0"/>
              <a:t>SLAM Enhancement</a:t>
            </a:r>
          </a:p>
          <a:p>
            <a:pPr lvl="1"/>
            <a:r>
              <a:rPr lang="en-US" dirty="0"/>
              <a:t>Real-Time Scene Understanding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8D37F59-3ACE-3DE7-1050-0EA96E27B0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7988" y="2473452"/>
            <a:ext cx="4535635" cy="4215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413436"/>
      </p:ext>
    </p:extLst>
  </p:cSld>
  <p:clrMapOvr>
    <a:masterClrMapping/>
  </p:clrMapOvr>
  <p:transition>
    <p:randomBar dir="vert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75430B-014E-B722-92BD-C5A95B2E5C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C1ED6-99A3-9711-9561-19F388C904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1590230836"/>
      </p:ext>
    </p:extLst>
  </p:cSld>
  <p:clrMapOvr>
    <a:masterClrMapping/>
  </p:clrMapOvr>
  <p:transition>
    <p:randomBar dir="vert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455763-568D-A19F-CE69-989BA2196B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EA16DC-E60C-D2CD-2D66-AFC2B267F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2226342029"/>
      </p:ext>
    </p:extLst>
  </p:cSld>
  <p:clrMapOvr>
    <a:masterClrMapping/>
  </p:clrMapOvr>
  <p:transition>
    <p:randomBar dir="vert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1F2377-47E6-C7AB-DD98-FBF284EFFB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095EF-7013-CF7A-9670-979558F41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Inference Improvements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690927B-E1AC-207B-55A1-808FF96055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175" y="1949958"/>
            <a:ext cx="11155680" cy="5145786"/>
          </a:xfrm>
        </p:spPr>
        <p:txBody>
          <a:bodyPr>
            <a:normAutofit/>
          </a:bodyPr>
          <a:lstStyle/>
          <a:p>
            <a:r>
              <a:rPr lang="en-US" dirty="0"/>
              <a:t>Batched the I2P reconstruction to run parallelly on GPUs. This resulted in an approximately 10% improvement. </a:t>
            </a:r>
          </a:p>
          <a:p>
            <a:r>
              <a:rPr lang="en-US" dirty="0"/>
              <a:t>This can be further improved in GPUs with higher memory. Currently </a:t>
            </a:r>
            <a:r>
              <a:rPr lang="en-US"/>
              <a:t>a batch size </a:t>
            </a:r>
            <a:r>
              <a:rPr lang="en-US" dirty="0"/>
              <a:t>of 4 is used.</a:t>
            </a:r>
          </a:p>
          <a:p>
            <a:endParaRPr lang="en-US" dirty="0"/>
          </a:p>
        </p:txBody>
      </p:sp>
      <p:pic>
        <p:nvPicPr>
          <p:cNvPr id="6" name="2025-11-29 12-07-58">
            <a:hlinkClick r:id="" action="ppaction://media"/>
            <a:extLst>
              <a:ext uri="{FF2B5EF4-FFF2-40B4-BE49-F238E27FC236}">
                <a16:creationId xmlns:a16="http://schemas.microsoft.com/office/drawing/2014/main" id="{0D2290E6-0829-1DC9-A554-9CC4B2E64D2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461905" y="3572782"/>
            <a:ext cx="4586969" cy="2599122"/>
          </a:xfrm>
          <a:prstGeom prst="rect">
            <a:avLst/>
          </a:prstGeom>
        </p:spPr>
      </p:pic>
      <p:pic>
        <p:nvPicPr>
          <p:cNvPr id="7" name="2025-11-29 12-05-52">
            <a:hlinkClick r:id="" action="ppaction://media"/>
            <a:extLst>
              <a:ext uri="{FF2B5EF4-FFF2-40B4-BE49-F238E27FC236}">
                <a16:creationId xmlns:a16="http://schemas.microsoft.com/office/drawing/2014/main" id="{8A09E5E8-C7F0-B7BC-FF7A-342B3CC39DD2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949071" y="3572782"/>
            <a:ext cx="4586968" cy="2599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471176"/>
      </p:ext>
    </p:extLst>
  </p:cSld>
  <p:clrMapOvr>
    <a:masterClrMapping/>
  </p:clrMapOvr>
  <p:transition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9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551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A44A0F-1328-6C61-B2FA-0E02DBB7A1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6DC089-9CCE-2D74-7FF4-8457B437C9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175" y="1757934"/>
            <a:ext cx="11155680" cy="491490"/>
          </a:xfrm>
        </p:spPr>
        <p:txBody>
          <a:bodyPr>
            <a:normAutofit/>
          </a:bodyPr>
          <a:lstStyle/>
          <a:p>
            <a:r>
              <a:rPr lang="en-US" dirty="0"/>
              <a:t>The model was evaluated on the 7 Scenes and Replica datasets</a:t>
            </a:r>
            <a:endParaRPr lang="en-GB" dirty="0"/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5CA889-07EC-6647-7C17-4B5B6BEDB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C2F6A6-5561-108D-E3AD-A122928A42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4752" y="2148840"/>
            <a:ext cx="9302496" cy="1556311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2268044-B1D7-9845-A821-2EEAB1009557}"/>
              </a:ext>
            </a:extLst>
          </p:cNvPr>
          <p:cNvSpPr txBox="1">
            <a:spLocks/>
          </p:cNvSpPr>
          <p:nvPr/>
        </p:nvSpPr>
        <p:spPr>
          <a:xfrm>
            <a:off x="0" y="3741040"/>
            <a:ext cx="12192000" cy="4914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7 Scenes reconstruction results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DAFA3E4-77BD-C389-75B9-FB31D98A0D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4752" y="4195954"/>
            <a:ext cx="9302496" cy="2016206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0843793-233A-F4C2-97A1-4F7BC12F97D6}"/>
              </a:ext>
            </a:extLst>
          </p:cNvPr>
          <p:cNvSpPr txBox="1">
            <a:spLocks/>
          </p:cNvSpPr>
          <p:nvPr/>
        </p:nvSpPr>
        <p:spPr>
          <a:xfrm>
            <a:off x="0" y="6212160"/>
            <a:ext cx="12192000" cy="4914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Replica reconstruction results</a:t>
            </a:r>
          </a:p>
        </p:txBody>
      </p:sp>
    </p:spTree>
    <p:extLst>
      <p:ext uri="{BB962C8B-B14F-4D97-AF65-F5344CB8AC3E}">
        <p14:creationId xmlns:p14="http://schemas.microsoft.com/office/powerpoint/2010/main" val="894151010"/>
      </p:ext>
    </p:extLst>
  </p:cSld>
  <p:clrMapOvr>
    <a:masterClrMapping/>
  </p:clrMapOvr>
  <p:transition>
    <p:randomBar dir="vert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710BE8-4EBE-A374-A286-3B7C8BB394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C28153-A437-238D-A136-A017E2CD96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175" y="1949958"/>
            <a:ext cx="11155680" cy="5145786"/>
          </a:xfrm>
        </p:spPr>
        <p:txBody>
          <a:bodyPr>
            <a:normAutofit/>
          </a:bodyPr>
          <a:lstStyle/>
          <a:p>
            <a:r>
              <a:rPr lang="en-US" dirty="0"/>
              <a:t>SLAM3R is a novel and effective system that performs real-time, high-quality, dense 3D scene reconstruction using RGB videos</a:t>
            </a:r>
          </a:p>
          <a:p>
            <a:r>
              <a:rPr lang="en-GB" dirty="0"/>
              <a:t>It employs a two hierarchy </a:t>
            </a:r>
            <a:r>
              <a:rPr lang="en-US" dirty="0"/>
              <a:t>neural network framework to perform end-to-end </a:t>
            </a:r>
            <a:r>
              <a:rPr lang="en-GB" dirty="0"/>
              <a:t>3D reconstruction</a:t>
            </a:r>
          </a:p>
          <a:p>
            <a:r>
              <a:rPr lang="en-GB" dirty="0"/>
              <a:t>The method generates dense points with high accuracy and is able to run in real-time for RGB monocular input</a:t>
            </a: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69F71F-38B8-AAEE-ADA9-D39ACD0A5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765575994"/>
      </p:ext>
    </p:extLst>
  </p:cSld>
  <p:clrMapOvr>
    <a:masterClrMapping/>
  </p:clrMapOvr>
  <p:transition>
    <p:randomBar dir="vert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8C6A86-0C24-5745-BEEE-C8AD91C00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5386B0-A70B-9851-8C57-181D999335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660544-6FAD-120E-8E25-21B6AB3C970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t="39512" b="4238"/>
          <a:stretch>
            <a:fillRect/>
          </a:stretch>
        </p:blipFill>
        <p:spPr>
          <a:xfrm>
            <a:off x="0" y="-1"/>
            <a:ext cx="12192001" cy="685800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3D7AD768-B5C0-D113-7B7F-270154F99072}"/>
              </a:ext>
            </a:extLst>
          </p:cNvPr>
          <p:cNvSpPr txBox="1">
            <a:spLocks/>
          </p:cNvSpPr>
          <p:nvPr/>
        </p:nvSpPr>
        <p:spPr>
          <a:xfrm>
            <a:off x="3585407" y="2824525"/>
            <a:ext cx="5021182" cy="24505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6000" dirty="0">
                <a:solidFill>
                  <a:srgbClr val="FFFFFF"/>
                </a:soli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842342372"/>
      </p:ext>
    </p:extLst>
  </p:cSld>
  <p:clrMapOvr>
    <a:masterClrMapping/>
  </p:clrMapOvr>
  <p:transition>
    <p:randomBar dir="vert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4931D-9209-2E09-EF9D-317A26DD96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3D Reconstruction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2D5B16-8C5D-3E26-951D-85F3AE5D5B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175" y="1949958"/>
            <a:ext cx="11155680" cy="3767328"/>
          </a:xfrm>
        </p:spPr>
        <p:txBody>
          <a:bodyPr/>
          <a:lstStyle/>
          <a:p>
            <a:r>
              <a:rPr lang="en-GB" dirty="0"/>
              <a:t>Some methods for reconstruction are Structure from Motion (</a:t>
            </a:r>
            <a:r>
              <a:rPr lang="en-GB" dirty="0" err="1"/>
              <a:t>SfM</a:t>
            </a:r>
            <a:r>
              <a:rPr lang="en-GB" dirty="0"/>
              <a:t>), Multi View Stereo (MVS) and Monocular SLAM-based reconstructions.</a:t>
            </a:r>
          </a:p>
          <a:p>
            <a:r>
              <a:rPr lang="en-GB" dirty="0"/>
              <a:t>These have certain issues:</a:t>
            </a:r>
          </a:p>
          <a:p>
            <a:pPr lvl="1"/>
            <a:r>
              <a:rPr lang="en-GB" dirty="0" err="1"/>
              <a:t>SfM</a:t>
            </a:r>
            <a:r>
              <a:rPr lang="en-GB" dirty="0"/>
              <a:t>: sparse points and require heavy optimization</a:t>
            </a:r>
          </a:p>
          <a:p>
            <a:pPr lvl="1"/>
            <a:r>
              <a:rPr lang="en-GB" dirty="0"/>
              <a:t>MVS: Not real-time</a:t>
            </a:r>
          </a:p>
        </p:txBody>
      </p:sp>
      <p:pic>
        <p:nvPicPr>
          <p:cNvPr id="1026" name="Picture 2" descr="Structure from Motion (SfM) photogrammetric principle. Source:... |  Download Scientific Diagram">
            <a:extLst>
              <a:ext uri="{FF2B5EF4-FFF2-40B4-BE49-F238E27FC236}">
                <a16:creationId xmlns:a16="http://schemas.microsoft.com/office/drawing/2014/main" id="{BF65C4F7-FED6-C3FF-49C9-7E8DF2B413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728" y="4151377"/>
            <a:ext cx="3165225" cy="2350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ulti-view stereo algorithm steps [5] | Download Scientific Diagram">
            <a:extLst>
              <a:ext uri="{FF2B5EF4-FFF2-40B4-BE49-F238E27FC236}">
                <a16:creationId xmlns:a16="http://schemas.microsoft.com/office/drawing/2014/main" id="{FD3F6B60-7348-08F0-DD68-8F67AC40D7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5048" y="2932135"/>
            <a:ext cx="3408807" cy="3670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4FC420D-E97B-57D0-D075-D7A6F67A3E2F}"/>
              </a:ext>
            </a:extLst>
          </p:cNvPr>
          <p:cNvSpPr txBox="1"/>
          <p:nvPr/>
        </p:nvSpPr>
        <p:spPr>
          <a:xfrm>
            <a:off x="3923920" y="5050708"/>
            <a:ext cx="269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Structure from Motion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472B16-8D26-839D-84D6-71CDD49660E1}"/>
              </a:ext>
            </a:extLst>
          </p:cNvPr>
          <p:cNvSpPr txBox="1"/>
          <p:nvPr/>
        </p:nvSpPr>
        <p:spPr>
          <a:xfrm>
            <a:off x="5886832" y="6023307"/>
            <a:ext cx="269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Multi View Stereo</a:t>
            </a:r>
          </a:p>
        </p:txBody>
      </p:sp>
    </p:spTree>
    <p:extLst>
      <p:ext uri="{BB962C8B-B14F-4D97-AF65-F5344CB8AC3E}">
        <p14:creationId xmlns:p14="http://schemas.microsoft.com/office/powerpoint/2010/main" val="2252304345"/>
      </p:ext>
    </p:extLst>
  </p:cSld>
  <p:clrMapOvr>
    <a:masterClrMapping/>
  </p:clrMapOvr>
  <p:transition>
    <p:randomBar dir="vert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BE4F44-B478-6CA4-AA04-D2A9CE2688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4B3B19-F83E-0A1E-8265-14151E9FA6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Motivation for SLAM3R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09F851-98D0-E109-8801-6CF20F513D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175" y="1949958"/>
            <a:ext cx="11155680" cy="3767328"/>
          </a:xfrm>
        </p:spPr>
        <p:txBody>
          <a:bodyPr/>
          <a:lstStyle/>
          <a:p>
            <a:r>
              <a:rPr lang="en-GB" dirty="0"/>
              <a:t>The goal is to have a method that satisfies the following:</a:t>
            </a:r>
          </a:p>
          <a:p>
            <a:pPr lvl="1"/>
            <a:r>
              <a:rPr lang="en-GB" dirty="0"/>
              <a:t>Generates dense points</a:t>
            </a:r>
          </a:p>
          <a:p>
            <a:pPr lvl="1"/>
            <a:r>
              <a:rPr lang="en-GB" dirty="0"/>
              <a:t>Has high accuracy</a:t>
            </a:r>
          </a:p>
          <a:p>
            <a:pPr lvl="1"/>
            <a:r>
              <a:rPr lang="en-GB" dirty="0"/>
              <a:t>Able to run in real-time</a:t>
            </a:r>
          </a:p>
          <a:p>
            <a:pPr lvl="1"/>
            <a:r>
              <a:rPr lang="en-GB" dirty="0"/>
              <a:t>Works with RGB monocular input</a:t>
            </a:r>
          </a:p>
          <a:p>
            <a:r>
              <a:rPr lang="en-GB" dirty="0"/>
              <a:t>SLAM3R is a </a:t>
            </a:r>
            <a:r>
              <a:rPr lang="en-US" dirty="0"/>
              <a:t>real-time, end-to-end system for dense reconstruction from monocular RGB videos which satisfies the above requirements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30129677"/>
      </p:ext>
    </p:extLst>
  </p:cSld>
  <p:clrMapOvr>
    <a:masterClrMapping/>
  </p:clrMapOvr>
  <p:transition>
    <p:randomBar dir="vert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216D6A-7D07-054C-C3E7-FE7AEA1EC8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84DFDA-FA4B-5639-4335-DC52A6508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93F440-F942-EFE2-25B5-F88490BB81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175" y="1949958"/>
            <a:ext cx="11155680" cy="3767328"/>
          </a:xfrm>
        </p:spPr>
        <p:txBody>
          <a:bodyPr/>
          <a:lstStyle/>
          <a:p>
            <a:r>
              <a:rPr lang="en-US" dirty="0"/>
              <a:t>The architecture consists of 2 networks:</a:t>
            </a:r>
          </a:p>
          <a:p>
            <a:pPr lvl="1"/>
            <a:r>
              <a:rPr lang="en-US" dirty="0"/>
              <a:t>Image to Point (I2P)</a:t>
            </a:r>
          </a:p>
          <a:p>
            <a:pPr lvl="1"/>
            <a:r>
              <a:rPr lang="en-US" dirty="0"/>
              <a:t>Local to World (L2W)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9961378-F31F-FF57-980C-4729EBF3A2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2534" y="3122505"/>
            <a:ext cx="9726932" cy="3092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761876"/>
      </p:ext>
    </p:extLst>
  </p:cSld>
  <p:clrMapOvr>
    <a:masterClrMapping/>
  </p:clrMapOvr>
  <p:transition>
    <p:randomBar dir="vert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6AFC30-157F-88C8-6E0A-001022BF88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54B46-E146-3A26-5B4E-45DE32A6B7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I2P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E55159-EA84-F8DC-E08E-D7C1404059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175" y="1949958"/>
            <a:ext cx="11155680" cy="3767328"/>
          </a:xfrm>
        </p:spPr>
        <p:txBody>
          <a:bodyPr/>
          <a:lstStyle/>
          <a:p>
            <a:r>
              <a:rPr lang="en-US" dirty="0"/>
              <a:t>The I2P network infers dense 3D point maps for every pixel of a keyframe in a window</a:t>
            </a:r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7EBA22D-F574-B257-8361-9B31DA1EFB9F}"/>
              </a:ext>
            </a:extLst>
          </p:cNvPr>
          <p:cNvSpPr/>
          <p:nvPr/>
        </p:nvSpPr>
        <p:spPr>
          <a:xfrm>
            <a:off x="3150036" y="3727324"/>
            <a:ext cx="1740406" cy="16367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Image encoder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AE90343-86A4-053C-B34B-D77CC49484D8}"/>
              </a:ext>
            </a:extLst>
          </p:cNvPr>
          <p:cNvSpPr/>
          <p:nvPr/>
        </p:nvSpPr>
        <p:spPr>
          <a:xfrm>
            <a:off x="5978576" y="2779777"/>
            <a:ext cx="1740410" cy="16367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Keyframe Decoder</a:t>
            </a:r>
            <a:endParaRPr lang="en-GB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24D5DBF-39C0-E89D-CA5D-453B4DECDF8C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 flipV="1">
            <a:off x="4890442" y="3598165"/>
            <a:ext cx="1088134" cy="947547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B3FE139A-336A-51D9-57C5-13070E4215DD}"/>
              </a:ext>
            </a:extLst>
          </p:cNvPr>
          <p:cNvSpPr/>
          <p:nvPr/>
        </p:nvSpPr>
        <p:spPr>
          <a:xfrm>
            <a:off x="9040672" y="3727324"/>
            <a:ext cx="1740406" cy="16367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Points reconstruction</a:t>
            </a:r>
            <a:endParaRPr lang="en-GB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05F21AA-A78A-4FD6-8D47-15224936AA02}"/>
              </a:ext>
            </a:extLst>
          </p:cNvPr>
          <p:cNvCxnSpPr>
            <a:cxnSpLocks/>
            <a:stCxn id="5" idx="3"/>
            <a:endCxn id="9" idx="1"/>
          </p:cNvCxnSpPr>
          <p:nvPr/>
        </p:nvCxnSpPr>
        <p:spPr>
          <a:xfrm>
            <a:off x="7718986" y="3598165"/>
            <a:ext cx="1321686" cy="947547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670F7563-5704-5E33-3E64-68C945FC71F7}"/>
              </a:ext>
            </a:extLst>
          </p:cNvPr>
          <p:cNvSpPr/>
          <p:nvPr/>
        </p:nvSpPr>
        <p:spPr>
          <a:xfrm>
            <a:off x="5978578" y="4804030"/>
            <a:ext cx="1740407" cy="16367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Supporting Frame Decoder</a:t>
            </a:r>
            <a:endParaRPr lang="en-GB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6EB2E64-0D88-69C3-BDEA-49262268C9F0}"/>
              </a:ext>
            </a:extLst>
          </p:cNvPr>
          <p:cNvCxnSpPr>
            <a:cxnSpLocks/>
            <a:stCxn id="4" idx="3"/>
            <a:endCxn id="20" idx="1"/>
          </p:cNvCxnSpPr>
          <p:nvPr/>
        </p:nvCxnSpPr>
        <p:spPr>
          <a:xfrm>
            <a:off x="4890442" y="4545712"/>
            <a:ext cx="1088136" cy="1076706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BF797E96-A135-E6A1-C78D-AF0D8CF855CB}"/>
              </a:ext>
            </a:extLst>
          </p:cNvPr>
          <p:cNvCxnSpPr>
            <a:cxnSpLocks/>
            <a:stCxn id="20" idx="3"/>
            <a:endCxn id="9" idx="1"/>
          </p:cNvCxnSpPr>
          <p:nvPr/>
        </p:nvCxnSpPr>
        <p:spPr>
          <a:xfrm flipV="1">
            <a:off x="7718985" y="4545712"/>
            <a:ext cx="1321687" cy="1076706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6FD6436E-2D38-C818-65E5-7851F0C23707}"/>
              </a:ext>
            </a:extLst>
          </p:cNvPr>
          <p:cNvSpPr/>
          <p:nvPr/>
        </p:nvSpPr>
        <p:spPr>
          <a:xfrm>
            <a:off x="815572" y="3727324"/>
            <a:ext cx="1740406" cy="16367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Create windows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8AC734F-8C7F-35F6-0310-11BBDFB79202}"/>
              </a:ext>
            </a:extLst>
          </p:cNvPr>
          <p:cNvCxnSpPr>
            <a:cxnSpLocks/>
            <a:stCxn id="6" idx="3"/>
            <a:endCxn id="4" idx="1"/>
          </p:cNvCxnSpPr>
          <p:nvPr/>
        </p:nvCxnSpPr>
        <p:spPr>
          <a:xfrm>
            <a:off x="2555978" y="4545712"/>
            <a:ext cx="594058" cy="0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0292996"/>
      </p:ext>
    </p:extLst>
  </p:cSld>
  <p:clrMapOvr>
    <a:masterClrMapping/>
  </p:clrMapOvr>
  <p:transition>
    <p:randomBar dir="vert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B22783-16BA-5BD4-316F-CE8A1F4285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9CFD65-A749-CA2D-6BE3-B948EE5C8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Image Encoder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F77901A-6081-4487-AAB9-271FCE748FC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38175" y="1949958"/>
                <a:ext cx="11155680" cy="5145786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Each frame is encoded to obtain token representations. </a:t>
                </a:r>
              </a:p>
              <a:p>
                <a:r>
                  <a:rPr lang="en-US" dirty="0"/>
                  <a:t>Encoder blocks each contain self-attention and feed-forward layers. 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 err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i="1" dirty="0" err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 dirty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i="1" dirty="0">
                              <a:latin typeface="Cambria Math" panose="02040503050406030204" pitchFamily="18" charset="0"/>
                            </a:rPr>
                            <m:t>R</m:t>
                          </m:r>
                        </m:e>
                        <m:sup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  <m:r>
                        <a:rPr lang="en-US" i="1" dirty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𝑖𝑚𝑔</m:t>
                          </m:r>
                        </m:sub>
                      </m:sSub>
                      <m:r>
                        <m:rPr>
                          <m:lit/>
                        </m:rPr>
                        <a:rPr lang="en-US" i="1" dirty="0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×3)</m:t>
                          </m:r>
                        </m:sup>
                      </m:sSubSup>
                      <m:r>
                        <a:rPr lang="en-US" i="1" dirty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US" b="0" i="1" dirty="0" smtClean="0">
                          <a:latin typeface="Cambria Math" panose="02040503050406030204" pitchFamily="18" charset="0"/>
                        </a:rPr>
                        <m:t>i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= 1 … </m:t>
                      </m:r>
                      <m:r>
                        <m:rPr>
                          <m:sty m:val="p"/>
                        </m:rPr>
                        <a:rPr lang="en-US" b="0" i="1" dirty="0" smtClean="0">
                          <a:latin typeface="Cambria Math" panose="02040503050406030204" pitchFamily="18" charset="0"/>
                        </a:rPr>
                        <m:t>L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Output tokens are separated as keyframe and supporting frames</a:t>
                </a:r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F77901A-6081-4487-AAB9-271FCE748FC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38175" y="1949958"/>
                <a:ext cx="11155680" cy="5145786"/>
              </a:xfrm>
              <a:blipFill>
                <a:blip r:embed="rId3"/>
                <a:stretch>
                  <a:fillRect l="-383" t="-47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99628331"/>
      </p:ext>
    </p:extLst>
  </p:cSld>
  <p:clrMapOvr>
    <a:masterClrMapping/>
  </p:clrMapOvr>
  <p:transition>
    <p:randomBar dir="vert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437518-2875-EE6E-9740-8C3D33B78B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C42458-0389-C7D7-6752-C141F20E7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Keyframe Decoder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905CCA2-A481-42A6-2BEF-B6CB00CF144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38175" y="1949958"/>
                <a:ext cx="11155680" cy="5145786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Uses the vision transformer decoder architecture</a:t>
                </a:r>
              </a:p>
              <a:p>
                <a:r>
                  <a:rPr lang="en-US" dirty="0"/>
                  <a:t>Inputs: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i="0" smtClean="0"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m:rPr>
                            <m:nor/>
                          </m:rPr>
                          <a:rPr lang="en-US" i="0" smtClean="0">
                            <a:latin typeface="Cambria Math" panose="02040503050406030204" pitchFamily="18" charset="0"/>
                          </a:rPr>
                          <m:t>key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m:rPr>
                        <m:lit/>
                        <m:nor/>
                      </m:rPr>
                      <a:rPr lang="en-US" smtClean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i="0" smtClean="0"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m:rPr>
                            <m:nor/>
                          </m:rPr>
                          <a:rPr lang="en-US" i="0" smtClean="0">
                            <a:latin typeface="Cambria Math" panose="02040503050406030204" pitchFamily="18" charset="0"/>
                          </a:rPr>
                          <m:t>sup</m:t>
                        </m:r>
                      </m:sub>
                    </m:sSub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lit/>
                            <m:nor/>
                          </m:rPr>
                          <a:rPr lang="en-US" smtClean="0"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b>
                        <m:r>
                          <m:rPr>
                            <m:nor/>
                          </m:rPr>
                          <a:rPr lang="en-US" i="0" smtClean="0">
                            <a:latin typeface="Cambria Math" panose="02040503050406030204" pitchFamily="18" charset="0"/>
                          </a:rPr>
                          <m:t>i</m:t>
                        </m:r>
                        <m:r>
                          <m:rPr>
                            <m:nor/>
                          </m:rPr>
                          <a:rPr lang="en-US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m:rPr>
                            <m:nor/>
                          </m:rPr>
                          <a:rPr lang="en-US" i="0" smtClean="0">
                            <a:latin typeface="Cambria Math" panose="02040503050406030204" pitchFamily="18" charset="0"/>
                          </a:rPr>
                          <m:t>L</m:t>
                        </m:r>
                        <m:r>
                          <m:rPr>
                            <m:nor/>
                          </m:rPr>
                          <a:rPr lang="en-US" i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</m:oMath>
                </a14:m>
                <a:endParaRPr lang="en-US" dirty="0"/>
              </a:p>
              <a:p>
                <a:r>
                  <a:rPr lang="en-US" dirty="0"/>
                  <a:t>Performs self attention on the keyframe</a:t>
                </a:r>
              </a:p>
              <a:p>
                <a:r>
                  <a:rPr lang="en-US" dirty="0"/>
                  <a:t>Performs cross-attention with queries from the keyframe and keys and values from supporting frames</a:t>
                </a:r>
              </a:p>
              <a:p>
                <a:r>
                  <a:rPr lang="en-US" dirty="0"/>
                  <a:t>Output: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i="0" smtClean="0">
                            <a:latin typeface="Cambria Math" panose="02040503050406030204" pitchFamily="18" charset="0"/>
                          </a:rPr>
                          <m:t>G</m:t>
                        </m:r>
                      </m:e>
                      <m:sub>
                        <m:r>
                          <m:rPr>
                            <m:nor/>
                          </m:rPr>
                          <a:rPr lang="en-US" i="0" smtClean="0">
                            <a:latin typeface="Cambria Math" panose="02040503050406030204" pitchFamily="18" charset="0"/>
                          </a:rPr>
                          <m:t>key</m:t>
                        </m:r>
                      </m:sub>
                    </m:sSub>
                    <m:r>
                      <m:rPr>
                        <m:nor/>
                      </m:rPr>
                      <a:rPr lang="en-US" i="0" smtClean="0">
                        <a:latin typeface="Cambria Math" panose="02040503050406030204" pitchFamily="18" charset="0"/>
                      </a:rPr>
                      <m:t> </m:t>
                    </m:r>
                    <m:r>
                      <m:rPr>
                        <m:nor/>
                      </m:rPr>
                      <a:rPr lang="en-US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i="0" smtClean="0">
                        <a:latin typeface="Cambria Math" panose="02040503050406030204" pitchFamily="18" charset="0"/>
                      </a:rPr>
                      <m:t> 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i="0" smtClean="0">
                            <a:latin typeface="Cambria Math" panose="02040503050406030204" pitchFamily="18" charset="0"/>
                          </a:rPr>
                          <m:t>D</m:t>
                        </m:r>
                      </m:e>
                      <m:sub>
                        <m:r>
                          <m:rPr>
                            <m:nor/>
                          </m:rPr>
                          <a:rPr lang="en-US" i="0" smtClean="0">
                            <a:latin typeface="Cambria Math" panose="02040503050406030204" pitchFamily="18" charset="0"/>
                          </a:rPr>
                          <m:t>key</m:t>
                        </m:r>
                      </m:sub>
                    </m:sSub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en-US" i="0" smtClean="0">
                                <a:latin typeface="Cambria Math" panose="02040503050406030204" pitchFamily="18" charset="0"/>
                              </a:rPr>
                              <m:t>F</m:t>
                            </m:r>
                          </m:e>
                          <m:sub>
                            <m:r>
                              <m:rPr>
                                <m:nor/>
                              </m:rPr>
                              <a:rPr lang="en-US" i="0" smtClean="0">
                                <a:latin typeface="Cambria Math" panose="02040503050406030204" pitchFamily="18" charset="0"/>
                              </a:rPr>
                              <m:t>key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US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nor/>
                          </m:rPr>
                          <a:rPr lang="en-US" i="0" smtClean="0">
                            <a:latin typeface="Cambria Math" panose="02040503050406030204" pitchFamily="18" charset="0"/>
                          </a:rPr>
                          <m:t> </m:t>
                        </m:r>
                        <m:r>
                          <m:rPr>
                            <m:lit/>
                            <m:nor/>
                          </m:rPr>
                          <a:rPr lang="en-US" smtClean="0">
                            <a:latin typeface="Cambria Math" panose="02040503050406030204" pitchFamily="18" charset="0"/>
                          </a:rPr>
                          <m:t>{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en-US" i="0" smtClean="0">
                                <a:latin typeface="Cambria Math" panose="02040503050406030204" pitchFamily="18" charset="0"/>
                              </a:rPr>
                              <m:t>F</m:t>
                            </m:r>
                          </m:e>
                          <m:sub>
                            <m:r>
                              <m:rPr>
                                <m:nor/>
                              </m:rPr>
                              <a:rPr lang="en-US" i="0" smtClean="0">
                                <a:latin typeface="Cambria Math" panose="02040503050406030204" pitchFamily="18" charset="0"/>
                              </a:rPr>
                              <m:t>sup</m:t>
                            </m:r>
                          </m:sub>
                        </m:sSub>
                        <m:sSubSup>
                          <m:sSub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lit/>
                                <m:nor/>
                              </m:rPr>
                              <a:rPr lang="en-US" smtClean="0">
                                <a:latin typeface="Cambria Math" panose="02040503050406030204" pitchFamily="18" charset="0"/>
                              </a:rPr>
                              <m:t>}</m:t>
                            </m:r>
                          </m:e>
                          <m:sub>
                            <m:r>
                              <m:rPr>
                                <m:nor/>
                              </m:rPr>
                              <a:rPr lang="en-US" i="0" smtClean="0">
                                <a:latin typeface="Cambria Math" panose="02040503050406030204" pitchFamily="18" charset="0"/>
                              </a:rPr>
                              <m:t>i</m:t>
                            </m:r>
                            <m:r>
                              <m:rPr>
                                <m:nor/>
                              </m:rPr>
                              <a:rPr lang="en-US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m:rPr>
                                <m:nor/>
                              </m:rPr>
                              <a:rPr lang="en-US" i="0" smtClean="0">
                                <a:latin typeface="Cambria Math" panose="02040503050406030204" pitchFamily="18" charset="0"/>
                              </a:rPr>
                              <m:t>L</m:t>
                            </m:r>
                            <m:r>
                              <m:rPr>
                                <m:nor/>
                              </m:rPr>
                              <a:rPr lang="en-US" i="0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905CCA2-A481-42A6-2BEF-B6CB00CF144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38175" y="1949958"/>
                <a:ext cx="11155680" cy="5145786"/>
              </a:xfrm>
              <a:blipFill>
                <a:blip r:embed="rId3"/>
                <a:stretch>
                  <a:fillRect l="-383" t="-47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9CAC83CD-3398-6BBF-1579-A427AD6A00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9198" y="4311500"/>
            <a:ext cx="3353603" cy="2469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954302"/>
      </p:ext>
    </p:extLst>
  </p:cSld>
  <p:clrMapOvr>
    <a:masterClrMapping/>
  </p:clrMapOvr>
  <p:transition>
    <p:randomBar dir="vert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C31EDC-3B2D-6401-5FFC-C66F3E1413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C5543C-8471-E599-A7DC-5742F6B09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Supporting Decoder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8ED486F-97CE-FABC-C5A5-10C09C67DA0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38175" y="1949958"/>
                <a:ext cx="11155680" cy="5145786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Complements the keyframe decoder</a:t>
                </a:r>
              </a:p>
              <a:p>
                <a:r>
                  <a:rPr lang="en-US" dirty="0"/>
                  <a:t>Inputs: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m:rPr>
                            <m:nor/>
                          </m:rPr>
                          <a:rPr lang="en-US">
                            <a:latin typeface="Cambria Math" panose="02040503050406030204" pitchFamily="18" charset="0"/>
                          </a:rPr>
                          <m:t>key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sup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dirty="0"/>
                  <a:t> where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1" smtClean="0">
                        <a:latin typeface="Cambria Math" panose="02040503050406030204" pitchFamily="18" charset="0"/>
                      </a:rPr>
                      <m:t>i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= 1 … </m:t>
                    </m:r>
                    <m:r>
                      <m:rPr>
                        <m:sty m:val="p"/>
                      </m:rPr>
                      <a:rPr lang="en-US" b="0" i="1" smtClean="0">
                        <a:latin typeface="Cambria Math" panose="02040503050406030204" pitchFamily="18" charset="0"/>
                      </a:rPr>
                      <m:t>L</m:t>
                    </m:r>
                  </m:oMath>
                </a14:m>
                <a:endParaRPr lang="en-US" dirty="0"/>
              </a:p>
              <a:p>
                <a:r>
                  <a:rPr lang="en-US" dirty="0"/>
                  <a:t>Self attention within each supporting frame</a:t>
                </a:r>
              </a:p>
              <a:p>
                <a:r>
                  <a:rPr lang="en-US" dirty="0"/>
                  <a:t>Cross attention between each supporting frame and key frame</a:t>
                </a:r>
                <a:endParaRPr lang="en-GB" dirty="0"/>
              </a:p>
              <a:p>
                <a:r>
                  <a:rPr lang="en-US" dirty="0"/>
                  <a:t>Output: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i="0" smtClean="0">
                            <a:latin typeface="Cambria Math" panose="02040503050406030204" pitchFamily="18" charset="0"/>
                          </a:rPr>
                          <m:t>G</m:t>
                        </m:r>
                      </m:e>
                      <m:sub>
                        <m:r>
                          <m:rPr>
                            <m:nor/>
                          </m:rPr>
                          <a:rPr lang="en-US" i="0" smtClean="0">
                            <a:latin typeface="Cambria Math" panose="02040503050406030204" pitchFamily="18" charset="0"/>
                          </a:rPr>
                          <m:t>su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en-US" i="0" smtClean="0">
                                <a:latin typeface="Cambria Math" panose="02040503050406030204" pitchFamily="18" charset="0"/>
                              </a:rPr>
                              <m:t>p</m:t>
                            </m:r>
                          </m:e>
                          <m:sub>
                            <m:r>
                              <m:rPr>
                                <m:nor/>
                              </m:rPr>
                              <a:rPr lang="en-US" i="0" smtClean="0"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</m:sub>
                    </m:sSub>
                    <m:r>
                      <m:rPr>
                        <m:nor/>
                      </m:rPr>
                      <a:rPr lang="en-US" i="0" smtClean="0">
                        <a:latin typeface="Cambria Math" panose="02040503050406030204" pitchFamily="18" charset="0"/>
                      </a:rPr>
                      <m:t> </m:t>
                    </m:r>
                    <m:r>
                      <m:rPr>
                        <m:nor/>
                      </m:rPr>
                      <a:rPr lang="en-US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i="0" smtClean="0">
                        <a:latin typeface="Cambria Math" panose="02040503050406030204" pitchFamily="18" charset="0"/>
                      </a:rPr>
                      <m:t> 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i="0" smtClean="0">
                            <a:latin typeface="Cambria Math" panose="02040503050406030204" pitchFamily="18" charset="0"/>
                          </a:rPr>
                          <m:t>D</m:t>
                        </m:r>
                      </m:e>
                      <m:sub>
                        <m:r>
                          <m:rPr>
                            <m:nor/>
                          </m:rPr>
                          <a:rPr lang="en-US" i="0" smtClean="0">
                            <a:latin typeface="Cambria Math" panose="02040503050406030204" pitchFamily="18" charset="0"/>
                          </a:rPr>
                          <m:t>sup</m:t>
                        </m:r>
                      </m:sub>
                    </m:sSub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en-US" i="0" smtClean="0">
                                <a:latin typeface="Cambria Math" panose="02040503050406030204" pitchFamily="18" charset="0"/>
                              </a:rPr>
                              <m:t>F</m:t>
                            </m:r>
                          </m:e>
                          <m:sub>
                            <m:r>
                              <m:rPr>
                                <m:nor/>
                              </m:rPr>
                              <a:rPr lang="en-US" i="0" smtClean="0">
                                <a:latin typeface="Cambria Math" panose="02040503050406030204" pitchFamily="18" charset="0"/>
                              </a:rPr>
                              <m:t>su</m:t>
                            </m:r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nor/>
                                  </m:rPr>
                                  <a:rPr lang="en-US" i="0" smtClean="0">
                                    <a:latin typeface="Cambria Math" panose="02040503050406030204" pitchFamily="18" charset="0"/>
                                  </a:rPr>
                                  <m:t>p</m:t>
                                </m:r>
                              </m:e>
                              <m:sub>
                                <m:r>
                                  <m:rPr>
                                    <m:nor/>
                                  </m:rPr>
                                  <a:rPr lang="en-US" i="0" smtClean="0"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</m:sub>
                            </m:sSub>
                          </m:sub>
                        </m:sSub>
                        <m:r>
                          <m:rPr>
                            <m:nor/>
                          </m:rPr>
                          <a:rPr lang="en-US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nor/>
                          </m:rPr>
                          <a:rPr lang="en-US" i="0" smtClean="0">
                            <a:latin typeface="Cambria Math" panose="02040503050406030204" pitchFamily="18" charset="0"/>
                          </a:rPr>
                          <m:t> 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en-US" i="0" smtClean="0">
                                <a:latin typeface="Cambria Math" panose="02040503050406030204" pitchFamily="18" charset="0"/>
                              </a:rPr>
                              <m:t>F</m:t>
                            </m:r>
                          </m:e>
                          <m:sub>
                            <m:r>
                              <m:rPr>
                                <m:nor/>
                              </m:rPr>
                              <a:rPr lang="en-US" i="0" smtClean="0">
                                <a:latin typeface="Cambria Math" panose="02040503050406030204" pitchFamily="18" charset="0"/>
                              </a:rPr>
                              <m:t>key</m:t>
                            </m:r>
                          </m:sub>
                        </m:sSub>
                      </m:e>
                    </m:d>
                    <m:r>
                      <m:rPr>
                        <m:nor/>
                      </m:rPr>
                      <a:rPr lang="en-US" i="0" smtClean="0">
                        <a:latin typeface="Cambria Math" panose="02040503050406030204" pitchFamily="18" charset="0"/>
                      </a:rPr>
                      <m:t> </m:t>
                    </m:r>
                    <m:r>
                      <m:rPr>
                        <m:nor/>
                      </m:rPr>
                      <a:rPr lang="en-US" i="0" smtClean="0">
                        <a:latin typeface="Cambria Math" panose="02040503050406030204" pitchFamily="18" charset="0"/>
                      </a:rPr>
                      <m:t>i</m:t>
                    </m:r>
                    <m:r>
                      <m:rPr>
                        <m:nor/>
                      </m:rPr>
                      <a:rPr lang="en-US" i="0" smtClean="0">
                        <a:latin typeface="Cambria Math" panose="02040503050406030204" pitchFamily="18" charset="0"/>
                      </a:rPr>
                      <m:t> = 1 … </m:t>
                    </m:r>
                    <m:r>
                      <m:rPr>
                        <m:nor/>
                      </m:rPr>
                      <a:rPr lang="en-US" i="0" smtClean="0">
                        <a:latin typeface="Cambria Math" panose="02040503050406030204" pitchFamily="18" charset="0"/>
                      </a:rPr>
                      <m:t>L</m:t>
                    </m:r>
                    <m:r>
                      <m:rPr>
                        <m:nor/>
                      </m:rPr>
                      <a:rPr lang="en-US" i="0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8ED486F-97CE-FABC-C5A5-10C09C67DA0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38175" y="1949958"/>
                <a:ext cx="11155680" cy="5145786"/>
              </a:xfrm>
              <a:blipFill>
                <a:blip r:embed="rId3"/>
                <a:stretch>
                  <a:fillRect l="-383" t="-47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63906195"/>
      </p:ext>
    </p:extLst>
  </p:cSld>
  <p:clrMapOvr>
    <a:masterClrMapping/>
  </p:clrMapOvr>
  <p:transition>
    <p:randomBar dir="vert"/>
  </p:transition>
</p:sld>
</file>

<file path=ppt/theme/theme1.xml><?xml version="1.0" encoding="utf-8"?>
<a:theme xmlns:a="http://schemas.openxmlformats.org/drawingml/2006/main" name="GestaltVTI">
  <a:themeElements>
    <a:clrScheme name="Gestalt">
      <a:dk1>
        <a:srgbClr val="000000"/>
      </a:dk1>
      <a:lt1>
        <a:sysClr val="window" lastClr="FFFFFF"/>
      </a:lt1>
      <a:dk2>
        <a:srgbClr val="262626"/>
      </a:dk2>
      <a:lt2>
        <a:srgbClr val="F7F7F7"/>
      </a:lt2>
      <a:accent1>
        <a:srgbClr val="EBA000"/>
      </a:accent1>
      <a:accent2>
        <a:srgbClr val="00BAC8"/>
      </a:accent2>
      <a:accent3>
        <a:srgbClr val="E64823"/>
      </a:accent3>
      <a:accent4>
        <a:srgbClr val="4D5AFF"/>
      </a:accent4>
      <a:accent5>
        <a:srgbClr val="FE5D21"/>
      </a:accent5>
      <a:accent6>
        <a:srgbClr val="00C777"/>
      </a:accent6>
      <a:hlink>
        <a:srgbClr val="2998E3"/>
      </a:hlink>
      <a:folHlink>
        <a:srgbClr val="939393"/>
      </a:folHlink>
    </a:clrScheme>
    <a:fontScheme name="Gestalt">
      <a:majorFont>
        <a:latin typeface="Bierstadt"/>
        <a:ea typeface=""/>
        <a:cs typeface=""/>
      </a:majorFont>
      <a:minorFont>
        <a:latin typeface="Bierstad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GestaltVTI" id="{4F87C71D-53D1-4B71-BF97-FD0EA4B25665}" vid="{A110AFC4-8D8A-4C02-8885-7BA370B379B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877</Words>
  <Application>Microsoft Office PowerPoint</Application>
  <PresentationFormat>Widescreen</PresentationFormat>
  <Paragraphs>159</Paragraphs>
  <Slides>25</Slides>
  <Notes>20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Aptos</vt:lpstr>
      <vt:lpstr>Arial</vt:lpstr>
      <vt:lpstr>Bierstadt</vt:lpstr>
      <vt:lpstr>Cambria Math</vt:lpstr>
      <vt:lpstr>GestaltVTI</vt:lpstr>
      <vt:lpstr>SLAM3R</vt:lpstr>
      <vt:lpstr>3D Reconstruction</vt:lpstr>
      <vt:lpstr>3D Reconstruction</vt:lpstr>
      <vt:lpstr>Motivation for SLAM3R</vt:lpstr>
      <vt:lpstr>Methodology</vt:lpstr>
      <vt:lpstr>I2P Network</vt:lpstr>
      <vt:lpstr>Image Encoder</vt:lpstr>
      <vt:lpstr>Keyframe Decoder</vt:lpstr>
      <vt:lpstr>Supporting Decoder</vt:lpstr>
      <vt:lpstr>Points Reconstruction</vt:lpstr>
      <vt:lpstr>L2W Network</vt:lpstr>
      <vt:lpstr>Scene Initialization</vt:lpstr>
      <vt:lpstr>Reservoir</vt:lpstr>
      <vt:lpstr>Retrieval</vt:lpstr>
      <vt:lpstr>Points Embedding</vt:lpstr>
      <vt:lpstr>Registration Decoder</vt:lpstr>
      <vt:lpstr>Scene Decoder</vt:lpstr>
      <vt:lpstr>Points Reconstruction</vt:lpstr>
      <vt:lpstr>Results</vt:lpstr>
      <vt:lpstr>Results</vt:lpstr>
      <vt:lpstr>Results</vt:lpstr>
      <vt:lpstr>Inference Improvements</vt:lpstr>
      <vt:lpstr>Evaluation</vt:lpstr>
      <vt:lpstr>Conclusion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Warren Jayakumar</dc:creator>
  <cp:lastModifiedBy>Warren Jayakumar</cp:lastModifiedBy>
  <cp:revision>36</cp:revision>
  <dcterms:created xsi:type="dcterms:W3CDTF">2025-09-10T08:32:01Z</dcterms:created>
  <dcterms:modified xsi:type="dcterms:W3CDTF">2025-12-01T06:19:17Z</dcterms:modified>
</cp:coreProperties>
</file>